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6" d="100"/>
          <a:sy n="76" d="100"/>
        </p:scale>
        <p:origin x="-34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Прямоугольник 18"/>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Прямоугольник 11"/>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Прямая соединительная линия 6"/>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Прямоугольник 9"/>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3" name="Овал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Овал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8" name="Заголовок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ru-RU" smtClean="0"/>
              <a:t>Образец заголовка</a:t>
            </a:r>
            <a:endParaRPr lang="en-US"/>
          </a:p>
        </p:txBody>
      </p:sp>
      <p:sp>
        <p:nvSpPr>
          <p:cNvPr id="15" name="Дата 27"/>
          <p:cNvSpPr>
            <a:spLocks noGrp="1"/>
          </p:cNvSpPr>
          <p:nvPr>
            <p:ph type="dt" sz="half" idx="10"/>
          </p:nvPr>
        </p:nvSpPr>
        <p:spPr/>
        <p:txBody>
          <a:bodyPr/>
          <a:lstStyle>
            <a:lvl1pPr>
              <a:defRPr/>
            </a:lvl1pPr>
          </a:lstStyle>
          <a:p>
            <a:pPr>
              <a:defRPr/>
            </a:pPr>
            <a:fld id="{533D4DD8-9599-4A12-89CF-532AAF1C0949}" type="datetimeFigureOut">
              <a:rPr lang="ru-RU"/>
              <a:pPr>
                <a:defRPr/>
              </a:pPr>
              <a:t>16.01.2017</a:t>
            </a:fld>
            <a:endParaRPr lang="ru-RU"/>
          </a:p>
        </p:txBody>
      </p:sp>
      <p:sp>
        <p:nvSpPr>
          <p:cNvPr id="16" name="Нижний колонтитул 16"/>
          <p:cNvSpPr>
            <a:spLocks noGrp="1"/>
          </p:cNvSpPr>
          <p:nvPr>
            <p:ph type="ftr" sz="quarter" idx="11"/>
          </p:nvPr>
        </p:nvSpPr>
        <p:spPr/>
        <p:txBody>
          <a:bodyPr/>
          <a:lstStyle>
            <a:lvl1pPr>
              <a:defRPr/>
            </a:lvl1pPr>
          </a:lstStyle>
          <a:p>
            <a:pPr>
              <a:defRPr/>
            </a:pPr>
            <a:endParaRPr lang="ru-RU"/>
          </a:p>
        </p:txBody>
      </p:sp>
      <p:sp>
        <p:nvSpPr>
          <p:cNvPr id="17" name="Номер слайда 28"/>
          <p:cNvSpPr>
            <a:spLocks noGrp="1"/>
          </p:cNvSpPr>
          <p:nvPr>
            <p:ph type="sldNum" sz="quarter" idx="12"/>
          </p:nvPr>
        </p:nvSpPr>
        <p:spPr>
          <a:xfrm>
            <a:off x="4343400" y="2198688"/>
            <a:ext cx="457200" cy="441325"/>
          </a:xfrm>
        </p:spPr>
        <p:txBody>
          <a:bodyPr/>
          <a:lstStyle>
            <a:lvl1pPr>
              <a:defRPr smtClean="0">
                <a:solidFill>
                  <a:schemeClr val="accent3">
                    <a:shade val="75000"/>
                  </a:schemeClr>
                </a:solidFill>
              </a:defRPr>
            </a:lvl1pPr>
          </a:lstStyle>
          <a:p>
            <a:pPr>
              <a:defRPr/>
            </a:pPr>
            <a:fld id="{A2A67EB9-F3A3-4916-BDE5-B888E4EEED7C}"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lang="ru-RU" smtClean="0"/>
              <a:t>Образец заголовка</a:t>
            </a:r>
            <a:endParaRPr lang="en-US"/>
          </a:p>
        </p:txBody>
      </p:sp>
      <p:sp>
        <p:nvSpPr>
          <p:cNvPr id="8" name="Содержимое 7"/>
          <p:cNvSpPr>
            <a:spLocks noGrp="1"/>
          </p:cNvSpPr>
          <p:nvPr>
            <p:ph sz="quarter" idx="1"/>
          </p:nvPr>
        </p:nvSpPr>
        <p:spPr>
          <a:xfrm>
            <a:off x="301752" y="1527048"/>
            <a:ext cx="850392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lvl1pPr>
              <a:defRPr/>
            </a:lvl1pPr>
          </a:lstStyle>
          <a:p>
            <a:pPr>
              <a:defRPr/>
            </a:pPr>
            <a:fld id="{897ED2EE-664F-48A4-AC99-D6789A28E03A}" type="datetimeFigureOut">
              <a:rPr lang="ru-RU"/>
              <a:pPr>
                <a:defRPr/>
              </a:pPr>
              <a:t>16.01.2017</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4362450" y="1027113"/>
            <a:ext cx="457200" cy="441325"/>
          </a:xfrm>
        </p:spPr>
        <p:txBody>
          <a:bodyPr/>
          <a:lstStyle>
            <a:lvl1pPr>
              <a:defRPr/>
            </a:lvl1pPr>
          </a:lstStyle>
          <a:p>
            <a:pPr>
              <a:defRPr/>
            </a:pPr>
            <a:fld id="{0C1CDE59-0246-4C99-A4F5-2B65F9621EF5}"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Прямоугольник 18"/>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Прямоугольник 11"/>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Прямоугольник 12"/>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Прямоугольник 13"/>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2" name="Прямая соединительная линия 7"/>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3" name="Овал 9"/>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Овал 10"/>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Текст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2" name="Заголовок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ru-RU" smtClean="0"/>
              <a:t>Образец заголовка</a:t>
            </a:r>
            <a:endParaRPr lang="en-US"/>
          </a:p>
        </p:txBody>
      </p:sp>
      <p:sp>
        <p:nvSpPr>
          <p:cNvPr id="15" name="Нижний колонтитул 4"/>
          <p:cNvSpPr>
            <a:spLocks noGrp="1"/>
          </p:cNvSpPr>
          <p:nvPr>
            <p:ph type="ftr" sz="quarter" idx="10"/>
          </p:nvPr>
        </p:nvSpPr>
        <p:spPr/>
        <p:txBody>
          <a:bodyPr/>
          <a:lstStyle>
            <a:lvl1pPr>
              <a:defRPr/>
            </a:lvl1pPr>
          </a:lstStyle>
          <a:p>
            <a:pPr>
              <a:defRPr/>
            </a:pPr>
            <a:endParaRPr lang="ru-RU"/>
          </a:p>
        </p:txBody>
      </p:sp>
      <p:sp>
        <p:nvSpPr>
          <p:cNvPr id="16" name="Дата 3"/>
          <p:cNvSpPr>
            <a:spLocks noGrp="1"/>
          </p:cNvSpPr>
          <p:nvPr>
            <p:ph type="dt" sz="half" idx="11"/>
          </p:nvPr>
        </p:nvSpPr>
        <p:spPr/>
        <p:txBody>
          <a:bodyPr/>
          <a:lstStyle>
            <a:lvl1pPr>
              <a:defRPr/>
            </a:lvl1pPr>
          </a:lstStyle>
          <a:p>
            <a:pPr>
              <a:defRPr/>
            </a:pPr>
            <a:fld id="{C94122CA-4C91-4A79-B387-28506E11B16D}" type="datetimeFigureOut">
              <a:rPr lang="ru-RU"/>
              <a:pPr>
                <a:defRPr/>
              </a:pPr>
              <a:t>16.01.2017</a:t>
            </a:fld>
            <a:endParaRPr lang="ru-RU"/>
          </a:p>
        </p:txBody>
      </p:sp>
      <p:sp>
        <p:nvSpPr>
          <p:cNvPr id="17" name="Номер слайда 5"/>
          <p:cNvSpPr>
            <a:spLocks noGrp="1"/>
          </p:cNvSpPr>
          <p:nvPr>
            <p:ph type="sldNum" sz="quarter" idx="12"/>
          </p:nvPr>
        </p:nvSpPr>
        <p:spPr>
          <a:xfrm>
            <a:off x="4343400" y="2198688"/>
            <a:ext cx="457200" cy="441325"/>
          </a:xfrm>
        </p:spPr>
        <p:txBody>
          <a:bodyPr/>
          <a:lstStyle>
            <a:lvl1pPr>
              <a:defRPr smtClean="0">
                <a:solidFill>
                  <a:schemeClr val="accent3">
                    <a:shade val="75000"/>
                  </a:schemeClr>
                </a:solidFill>
              </a:defRPr>
            </a:lvl1pPr>
          </a:lstStyle>
          <a:p>
            <a:pPr>
              <a:defRPr/>
            </a:pPr>
            <a:fld id="{ADC11041-305F-4509-9C30-D278DB7DD346}"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Прямая соединительная линия 7"/>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2" name="Заголовок 1"/>
          <p:cNvSpPr>
            <a:spLocks noGrp="1"/>
          </p:cNvSpPr>
          <p:nvPr>
            <p:ph type="title"/>
          </p:nvPr>
        </p:nvSpPr>
        <p:spPr>
          <a:xfrm>
            <a:off x="301752" y="228600"/>
            <a:ext cx="8534400" cy="758952"/>
          </a:xfrm>
        </p:spPr>
        <p:txBody>
          <a:bodyPr/>
          <a:lstStyle/>
          <a:p>
            <a:r>
              <a:rPr lang="ru-RU" smtClean="0"/>
              <a:t>Образец заголовка</a:t>
            </a:r>
            <a:endParaRPr lang="en-US"/>
          </a:p>
        </p:txBody>
      </p:sp>
      <p:sp>
        <p:nvSpPr>
          <p:cNvPr id="10" name="Содержимое 9"/>
          <p:cNvSpPr>
            <a:spLocks noGrp="1"/>
          </p:cNvSpPr>
          <p:nvPr>
            <p:ph sz="half" idx="1"/>
          </p:nvPr>
        </p:nvSpPr>
        <p:spPr>
          <a:xfrm>
            <a:off x="301752" y="1371600"/>
            <a:ext cx="4038600" cy="4681728"/>
          </a:xfrm>
        </p:spPr>
        <p:txBody>
          <a:bodyPr/>
          <a:lstStyle>
            <a:lvl1pPr>
              <a:defRPr sz="2500"/>
            </a:lvl1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2" name="Содержимое 11"/>
          <p:cNvSpPr>
            <a:spLocks noGrp="1"/>
          </p:cNvSpPr>
          <p:nvPr>
            <p:ph sz="half" idx="2"/>
          </p:nvPr>
        </p:nvSpPr>
        <p:spPr>
          <a:xfrm>
            <a:off x="4800600" y="1371600"/>
            <a:ext cx="4038600" cy="4681728"/>
          </a:xfrm>
        </p:spPr>
        <p:txBody>
          <a:bodyPr/>
          <a:lstStyle>
            <a:lvl1pPr>
              <a:defRPr sz="2500"/>
            </a:lvl1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Дата 4"/>
          <p:cNvSpPr>
            <a:spLocks noGrp="1"/>
          </p:cNvSpPr>
          <p:nvPr>
            <p:ph type="dt" sz="half" idx="10"/>
          </p:nvPr>
        </p:nvSpPr>
        <p:spPr>
          <a:xfrm>
            <a:off x="5791200" y="6410325"/>
            <a:ext cx="3044825" cy="365125"/>
          </a:xfrm>
        </p:spPr>
        <p:txBody>
          <a:bodyPr/>
          <a:lstStyle>
            <a:lvl1pPr>
              <a:defRPr/>
            </a:lvl1pPr>
          </a:lstStyle>
          <a:p>
            <a:pPr>
              <a:defRPr/>
            </a:pPr>
            <a:fld id="{87E2382D-A940-4412-86FE-1CEA623C7D21}" type="datetimeFigureOut">
              <a:rPr lang="ru-RU"/>
              <a:pPr>
                <a:defRPr/>
              </a:pPr>
              <a:t>16.01.2017</a:t>
            </a:fld>
            <a:endParaRPr lang="ru-RU"/>
          </a:p>
        </p:txBody>
      </p:sp>
      <p:sp>
        <p:nvSpPr>
          <p:cNvPr id="7" name="Нижний колонтитул 5"/>
          <p:cNvSpPr>
            <a:spLocks noGrp="1"/>
          </p:cNvSpPr>
          <p:nvPr>
            <p:ph type="ftr" sz="quarter" idx="11"/>
          </p:nvPr>
        </p:nvSpPr>
        <p:spPr/>
        <p:txBody>
          <a:bodyPr/>
          <a:lstStyle>
            <a:lvl1pPr>
              <a:defRPr/>
            </a:lvl1pPr>
          </a:lstStyle>
          <a:p>
            <a:pPr>
              <a:defRPr/>
            </a:pPr>
            <a:endParaRPr lang="ru-RU"/>
          </a:p>
        </p:txBody>
      </p:sp>
      <p:sp>
        <p:nvSpPr>
          <p:cNvPr id="8" name="Номер слайда 6"/>
          <p:cNvSpPr>
            <a:spLocks noGrp="1"/>
          </p:cNvSpPr>
          <p:nvPr>
            <p:ph type="sldNum" sz="quarter" idx="12"/>
          </p:nvPr>
        </p:nvSpPr>
        <p:spPr/>
        <p:txBody>
          <a:bodyPr/>
          <a:lstStyle>
            <a:lvl1pPr>
              <a:defRPr/>
            </a:lvl1pPr>
          </a:lstStyle>
          <a:p>
            <a:pPr>
              <a:defRPr/>
            </a:pPr>
            <a:fld id="{2F973ECF-A264-4B82-9FA2-24C934D9138F}"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7" name="Прямая соединительная линия 9"/>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Прямоугольник 10"/>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Прямоугольник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4" name="Прямая соединительная линия 14"/>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5" name="Прямоугольник 1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6" name="Овал 24"/>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Овал 2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24" name="Содержимое 23"/>
          <p:cNvSpPr>
            <a:spLocks noGrp="1"/>
          </p:cNvSpPr>
          <p:nvPr>
            <p:ph sz="quarter" idx="2"/>
          </p:nvPr>
        </p:nvSpPr>
        <p:spPr>
          <a:xfrm>
            <a:off x="301752" y="2471383"/>
            <a:ext cx="4041648" cy="381840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6" name="Содержимое 25"/>
          <p:cNvSpPr>
            <a:spLocks noGrp="1"/>
          </p:cNvSpPr>
          <p:nvPr>
            <p:ph sz="quarter" idx="4"/>
          </p:nvPr>
        </p:nvSpPr>
        <p:spPr>
          <a:xfrm>
            <a:off x="4800600" y="2471383"/>
            <a:ext cx="4038600" cy="382219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3" name="Заголовок 22"/>
          <p:cNvSpPr>
            <a:spLocks noGrp="1"/>
          </p:cNvSpPr>
          <p:nvPr>
            <p:ph type="title"/>
          </p:nvPr>
        </p:nvSpPr>
        <p:spPr/>
        <p:txBody>
          <a:bodyPr rtlCol="0"/>
          <a:lstStyle/>
          <a:p>
            <a:r>
              <a:rPr lang="ru-RU" smtClean="0"/>
              <a:t>Образец заголовка</a:t>
            </a:r>
            <a:endParaRPr lang="en-US"/>
          </a:p>
        </p:txBody>
      </p:sp>
      <p:sp>
        <p:nvSpPr>
          <p:cNvPr id="18" name="Дата 6"/>
          <p:cNvSpPr>
            <a:spLocks noGrp="1"/>
          </p:cNvSpPr>
          <p:nvPr>
            <p:ph type="dt" sz="half" idx="10"/>
          </p:nvPr>
        </p:nvSpPr>
        <p:spPr/>
        <p:txBody>
          <a:bodyPr/>
          <a:lstStyle>
            <a:lvl1pPr>
              <a:defRPr/>
            </a:lvl1pPr>
          </a:lstStyle>
          <a:p>
            <a:pPr>
              <a:defRPr/>
            </a:pPr>
            <a:fld id="{28DF9CAE-AFB6-4CFE-AD0C-D937A5745A55}" type="datetimeFigureOut">
              <a:rPr lang="ru-RU"/>
              <a:pPr>
                <a:defRPr/>
              </a:pPr>
              <a:t>16.01.2017</a:t>
            </a:fld>
            <a:endParaRPr lang="ru-RU"/>
          </a:p>
        </p:txBody>
      </p:sp>
      <p:sp>
        <p:nvSpPr>
          <p:cNvPr id="19" name="Нижний колонтитул 7"/>
          <p:cNvSpPr>
            <a:spLocks noGrp="1"/>
          </p:cNvSpPr>
          <p:nvPr>
            <p:ph type="ftr" sz="quarter" idx="11"/>
          </p:nvPr>
        </p:nvSpPr>
        <p:spPr>
          <a:xfrm>
            <a:off x="304800" y="6410325"/>
            <a:ext cx="3581400" cy="365125"/>
          </a:xfrm>
        </p:spPr>
        <p:txBody>
          <a:bodyPr/>
          <a:lstStyle>
            <a:lvl1pPr>
              <a:defRPr/>
            </a:lvl1pPr>
          </a:lstStyle>
          <a:p>
            <a:pPr>
              <a:defRPr/>
            </a:pPr>
            <a:endParaRPr lang="ru-RU"/>
          </a:p>
        </p:txBody>
      </p:sp>
      <p:sp>
        <p:nvSpPr>
          <p:cNvPr id="20" name="Номер слайда 8"/>
          <p:cNvSpPr>
            <a:spLocks noGrp="1"/>
          </p:cNvSpPr>
          <p:nvPr>
            <p:ph type="sldNum" sz="quarter" idx="12"/>
          </p:nvPr>
        </p:nvSpPr>
        <p:spPr>
          <a:xfrm>
            <a:off x="4343400" y="1042988"/>
            <a:ext cx="457200" cy="441325"/>
          </a:xfrm>
        </p:spPr>
        <p:txBody>
          <a:bodyPr/>
          <a:lstStyle>
            <a:lvl1pPr algn="ctr">
              <a:defRPr smtClean="0"/>
            </a:lvl1pPr>
          </a:lstStyle>
          <a:p>
            <a:pPr>
              <a:defRPr/>
            </a:pPr>
            <a:fld id="{27A00866-3F8F-4364-88C0-2F25CDE58C32}"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lvl1pPr>
              <a:defRPr/>
            </a:lvl1pPr>
          </a:lstStyle>
          <a:p>
            <a:pPr>
              <a:defRPr/>
            </a:pPr>
            <a:fld id="{FD7960D2-44EB-4E77-94C1-18435F2AD9A0}" type="datetimeFigureOut">
              <a:rPr lang="ru-RU"/>
              <a:pPr>
                <a:defRPr/>
              </a:pPr>
              <a:t>16.01.2017</a:t>
            </a:fld>
            <a:endParaRPr lang="ru-RU"/>
          </a:p>
        </p:txBody>
      </p:sp>
      <p:sp>
        <p:nvSpPr>
          <p:cNvPr id="4" name="Нижний колонтитул 3"/>
          <p:cNvSpPr>
            <a:spLocks noGrp="1"/>
          </p:cNvSpPr>
          <p:nvPr>
            <p:ph type="ftr" sz="quarter" idx="11"/>
          </p:nvPr>
        </p:nvSpPr>
        <p:spPr/>
        <p:txBody>
          <a:bodyPr/>
          <a:lstStyle>
            <a:lvl1pPr>
              <a:defRPr/>
            </a:lvl1pPr>
          </a:lstStyle>
          <a:p>
            <a:pPr>
              <a:defRPr/>
            </a:pPr>
            <a:endParaRPr lang="ru-RU"/>
          </a:p>
        </p:txBody>
      </p:sp>
      <p:sp>
        <p:nvSpPr>
          <p:cNvPr id="5" name="Номер слайда 4"/>
          <p:cNvSpPr>
            <a:spLocks noGrp="1"/>
          </p:cNvSpPr>
          <p:nvPr>
            <p:ph type="sldNum" sz="quarter" idx="12"/>
          </p:nvPr>
        </p:nvSpPr>
        <p:spPr>
          <a:xfrm>
            <a:off x="4343400" y="1036638"/>
            <a:ext cx="457200" cy="441325"/>
          </a:xfrm>
        </p:spPr>
        <p:txBody>
          <a:bodyPr/>
          <a:lstStyle>
            <a:lvl1pPr>
              <a:defRPr/>
            </a:lvl1pPr>
          </a:lstStyle>
          <a:p>
            <a:pPr>
              <a:defRPr/>
            </a:pPr>
            <a:fld id="{57C717AA-1BD0-4930-9B04-EFB37C5ECB74}"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3" name="Прямоугольник 7"/>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4"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Прямоугольник 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Прямоугольник 5"/>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8" name="Дата 1"/>
          <p:cNvSpPr>
            <a:spLocks noGrp="1"/>
          </p:cNvSpPr>
          <p:nvPr>
            <p:ph type="dt" sz="half" idx="10"/>
          </p:nvPr>
        </p:nvSpPr>
        <p:spPr/>
        <p:txBody>
          <a:bodyPr/>
          <a:lstStyle>
            <a:lvl1pPr>
              <a:defRPr/>
            </a:lvl1pPr>
          </a:lstStyle>
          <a:p>
            <a:pPr>
              <a:defRPr/>
            </a:pPr>
            <a:fld id="{F08B8882-E3E3-4AC8-B619-38DB5053EB14}" type="datetimeFigureOut">
              <a:rPr lang="ru-RU"/>
              <a:pPr>
                <a:defRPr/>
              </a:pPr>
              <a:t>16.01.2017</a:t>
            </a:fld>
            <a:endParaRPr lang="ru-RU"/>
          </a:p>
        </p:txBody>
      </p:sp>
      <p:sp>
        <p:nvSpPr>
          <p:cNvPr id="9" name="Нижний колонтитул 2"/>
          <p:cNvSpPr>
            <a:spLocks noGrp="1"/>
          </p:cNvSpPr>
          <p:nvPr>
            <p:ph type="ftr" sz="quarter" idx="11"/>
          </p:nvPr>
        </p:nvSpPr>
        <p:spPr/>
        <p:txBody>
          <a:bodyPr/>
          <a:lstStyle>
            <a:lvl1pPr>
              <a:defRPr/>
            </a:lvl1pPr>
          </a:lstStyle>
          <a:p>
            <a:pPr>
              <a:defRPr/>
            </a:pPr>
            <a:endParaRPr lang="ru-RU"/>
          </a:p>
        </p:txBody>
      </p:sp>
      <p:sp>
        <p:nvSpPr>
          <p:cNvPr id="10" name="Номер слайда 3"/>
          <p:cNvSpPr>
            <a:spLocks noGrp="1"/>
          </p:cNvSpPr>
          <p:nvPr>
            <p:ph type="sldNum" sz="quarter" idx="12"/>
          </p:nvPr>
        </p:nvSpPr>
        <p:spPr>
          <a:xfrm>
            <a:off x="4267200" y="6324600"/>
            <a:ext cx="609600" cy="441325"/>
          </a:xfrm>
        </p:spPr>
        <p:txBody>
          <a:bodyPr/>
          <a:lstStyle>
            <a:lvl1pPr>
              <a:defRPr smtClean="0">
                <a:solidFill>
                  <a:srgbClr val="FFFFFF"/>
                </a:solidFill>
              </a:defRPr>
            </a:lvl1pPr>
          </a:lstStyle>
          <a:p>
            <a:pPr>
              <a:defRPr/>
            </a:pPr>
            <a:fld id="{C145BCBD-AF64-4543-BB82-3280E7BCD3C0}"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Прямоугольник 18"/>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Прямоугольник 15"/>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Прямоугольник 7"/>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2" name="Прямая соединительная линия 8"/>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3"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Овал 10"/>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Прямоугольник 20"/>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2" name="Заголовок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ru-RU" smtClean="0"/>
              <a:t>Образец заголовка</a:t>
            </a:r>
            <a:endParaRPr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20" name="Содержимое 19"/>
          <p:cNvSpPr>
            <a:spLocks noGrp="1"/>
          </p:cNvSpPr>
          <p:nvPr>
            <p:ph sz="quarter" idx="1"/>
          </p:nvPr>
        </p:nvSpPr>
        <p:spPr>
          <a:xfrm>
            <a:off x="3124200" y="685800"/>
            <a:ext cx="5638800" cy="5410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6" name="Номер слайда 6"/>
          <p:cNvSpPr>
            <a:spLocks noGrp="1"/>
          </p:cNvSpPr>
          <p:nvPr>
            <p:ph type="sldNum" sz="quarter" idx="10"/>
          </p:nvPr>
        </p:nvSpPr>
        <p:spPr>
          <a:xfrm>
            <a:off x="1371600" y="312738"/>
            <a:ext cx="457200" cy="441325"/>
          </a:xfrm>
        </p:spPr>
        <p:txBody>
          <a:bodyPr/>
          <a:lstStyle>
            <a:lvl1pPr>
              <a:defRPr smtClean="0">
                <a:solidFill>
                  <a:schemeClr val="accent3">
                    <a:shade val="75000"/>
                  </a:schemeClr>
                </a:solidFill>
              </a:defRPr>
            </a:lvl1pPr>
          </a:lstStyle>
          <a:p>
            <a:pPr>
              <a:defRPr/>
            </a:pPr>
            <a:fld id="{C284CD52-445D-48EC-9A97-06BAA1C27928}" type="slidenum">
              <a:rPr lang="ru-RU"/>
              <a:pPr>
                <a:defRPr/>
              </a:pPr>
              <a:t>‹#›</a:t>
            </a:fld>
            <a:endParaRPr lang="ru-RU"/>
          </a:p>
        </p:txBody>
      </p:sp>
      <p:sp>
        <p:nvSpPr>
          <p:cNvPr id="17" name="Дата 4"/>
          <p:cNvSpPr>
            <a:spLocks noGrp="1"/>
          </p:cNvSpPr>
          <p:nvPr>
            <p:ph type="dt" sz="half" idx="11"/>
          </p:nvPr>
        </p:nvSpPr>
        <p:spPr/>
        <p:txBody>
          <a:bodyPr/>
          <a:lstStyle>
            <a:lvl1pPr>
              <a:defRPr/>
            </a:lvl1pPr>
          </a:lstStyle>
          <a:p>
            <a:pPr>
              <a:defRPr/>
            </a:pPr>
            <a:fld id="{60ECFD0E-9169-4F61-8FEC-D296C8E68CAE}" type="datetimeFigureOut">
              <a:rPr lang="ru-RU"/>
              <a:pPr>
                <a:defRPr/>
              </a:pPr>
              <a:t>16.01.2017</a:t>
            </a:fld>
            <a:endParaRPr lang="ru-RU"/>
          </a:p>
        </p:txBody>
      </p:sp>
      <p:sp>
        <p:nvSpPr>
          <p:cNvPr id="18" name="Нижний колонтитул 5"/>
          <p:cNvSpPr>
            <a:spLocks noGrp="1"/>
          </p:cNvSpPr>
          <p:nvPr>
            <p:ph type="ftr" sz="quarter" idx="12"/>
          </p:nvPr>
        </p:nvSpPr>
        <p:spPr>
          <a:xfrm>
            <a:off x="301625" y="6410325"/>
            <a:ext cx="3382963" cy="366713"/>
          </a:xfrm>
        </p:spPr>
        <p:txBody>
          <a:bodyPr/>
          <a:lstStyle>
            <a:lvl1pPr>
              <a:defRPr/>
            </a:lvl1pPr>
          </a:lstStyle>
          <a:p>
            <a:pPr>
              <a:defRPr/>
            </a:pPr>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ая соединительная линия 20"/>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0" name="Прямоугольник 1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Прямоугольник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3"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Овал 12"/>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Прямоугольник 21"/>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ru-RU" smtClean="0"/>
              <a:t>Образец заголовка</a:t>
            </a:r>
            <a:endParaRPr lang="en-US"/>
          </a:p>
        </p:txBody>
      </p:sp>
      <p:sp>
        <p:nvSpPr>
          <p:cNvPr id="3" name="Рисунок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ru-RU" noProof="0" smtClean="0"/>
              <a:t>Вставка рисунка</a:t>
            </a:r>
            <a:endParaRPr lang="en-US" noProof="0"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ru-RU" smtClean="0"/>
              <a:t>Образец текста</a:t>
            </a:r>
          </a:p>
        </p:txBody>
      </p:sp>
      <p:sp>
        <p:nvSpPr>
          <p:cNvPr id="16" name="Номер слайда 6"/>
          <p:cNvSpPr>
            <a:spLocks noGrp="1"/>
          </p:cNvSpPr>
          <p:nvPr>
            <p:ph type="sldNum" sz="quarter" idx="10"/>
          </p:nvPr>
        </p:nvSpPr>
        <p:spPr>
          <a:xfrm>
            <a:off x="1371600" y="312738"/>
            <a:ext cx="457200" cy="441325"/>
          </a:xfrm>
        </p:spPr>
        <p:txBody>
          <a:bodyPr/>
          <a:lstStyle>
            <a:lvl1pPr>
              <a:defRPr/>
            </a:lvl1pPr>
          </a:lstStyle>
          <a:p>
            <a:pPr>
              <a:defRPr/>
            </a:pPr>
            <a:fld id="{9E11540E-5BED-474F-876A-47D5F1A8224A}" type="slidenum">
              <a:rPr lang="ru-RU"/>
              <a:pPr>
                <a:defRPr/>
              </a:pPr>
              <a:t>‹#›</a:t>
            </a:fld>
            <a:endParaRPr lang="ru-RU"/>
          </a:p>
        </p:txBody>
      </p:sp>
      <p:sp>
        <p:nvSpPr>
          <p:cNvPr id="17" name="Дата 4"/>
          <p:cNvSpPr>
            <a:spLocks noGrp="1"/>
          </p:cNvSpPr>
          <p:nvPr>
            <p:ph type="dt" sz="half" idx="11"/>
          </p:nvPr>
        </p:nvSpPr>
        <p:spPr>
          <a:xfrm>
            <a:off x="5788025" y="6405563"/>
            <a:ext cx="3044825" cy="365125"/>
          </a:xfrm>
        </p:spPr>
        <p:txBody>
          <a:bodyPr/>
          <a:lstStyle>
            <a:lvl1pPr>
              <a:defRPr/>
            </a:lvl1pPr>
          </a:lstStyle>
          <a:p>
            <a:pPr>
              <a:defRPr/>
            </a:pPr>
            <a:fld id="{B7F1C00F-65B6-4D8C-B764-80B57AB925C4}" type="datetimeFigureOut">
              <a:rPr lang="ru-RU"/>
              <a:pPr>
                <a:defRPr/>
              </a:pPr>
              <a:t>16.01.2017</a:t>
            </a:fld>
            <a:endParaRPr lang="ru-RU"/>
          </a:p>
        </p:txBody>
      </p:sp>
      <p:sp>
        <p:nvSpPr>
          <p:cNvPr id="18" name="Нижний колонтитул 5"/>
          <p:cNvSpPr>
            <a:spLocks noGrp="1"/>
          </p:cNvSpPr>
          <p:nvPr>
            <p:ph type="ftr" sz="quarter" idx="12"/>
          </p:nvPr>
        </p:nvSpPr>
        <p:spPr>
          <a:xfrm>
            <a:off x="301625" y="6410325"/>
            <a:ext cx="3584575" cy="366713"/>
          </a:xfrm>
        </p:spPr>
        <p:txBody>
          <a:bodyPr/>
          <a:lstStyle>
            <a:lvl1pPr>
              <a:defRPr/>
            </a:lvl1pPr>
          </a:lstStyle>
          <a:p>
            <a:pPr>
              <a:defRPr/>
            </a:pPr>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0F887B27-BAF4-46B8-9BF0-5668B8EDD805}" type="datetimeFigureOut">
              <a:rPr lang="ru-RU"/>
              <a:pPr>
                <a:defRPr/>
              </a:pPr>
              <a:t>16.01.2017</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5C772B8C-7D43-443D-BEEA-74F6316C758D}"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4"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Прямоугольник 8"/>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Прямоугольник 10"/>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Прямоугольник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0" name="Прямая соединительная линия 12"/>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Овал 13"/>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Овал 14"/>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lang="ru-RU" smtClean="0"/>
              <a:t>Образец заголовка</a:t>
            </a:r>
            <a:endParaRPr lang="en-US"/>
          </a:p>
        </p:txBody>
      </p:sp>
      <p:sp>
        <p:nvSpPr>
          <p:cNvPr id="13" name="Номер слайда 5"/>
          <p:cNvSpPr>
            <a:spLocks noGrp="1"/>
          </p:cNvSpPr>
          <p:nvPr>
            <p:ph type="sldNum" sz="quarter" idx="10"/>
          </p:nvPr>
        </p:nvSpPr>
        <p:spPr>
          <a:xfrm>
            <a:off x="6915150" y="3009900"/>
            <a:ext cx="457200" cy="441325"/>
          </a:xfrm>
        </p:spPr>
        <p:txBody>
          <a:bodyPr/>
          <a:lstStyle>
            <a:lvl1pPr>
              <a:defRPr/>
            </a:lvl1pPr>
          </a:lstStyle>
          <a:p>
            <a:pPr>
              <a:defRPr/>
            </a:pPr>
            <a:fld id="{342FFAA7-54B4-4FB2-A51D-D4377F44F281}" type="slidenum">
              <a:rPr lang="ru-RU"/>
              <a:pPr>
                <a:defRPr/>
              </a:pPr>
              <a:t>‹#›</a:t>
            </a:fld>
            <a:endParaRPr lang="ru-RU"/>
          </a:p>
        </p:txBody>
      </p:sp>
      <p:sp>
        <p:nvSpPr>
          <p:cNvPr id="14" name="Дата 3"/>
          <p:cNvSpPr>
            <a:spLocks noGrp="1"/>
          </p:cNvSpPr>
          <p:nvPr>
            <p:ph type="dt" sz="half" idx="11"/>
          </p:nvPr>
        </p:nvSpPr>
        <p:spPr/>
        <p:txBody>
          <a:bodyPr/>
          <a:lstStyle>
            <a:lvl1pPr>
              <a:defRPr/>
            </a:lvl1pPr>
          </a:lstStyle>
          <a:p>
            <a:pPr>
              <a:defRPr/>
            </a:pPr>
            <a:fld id="{BF6F7AA7-0AC7-4C53-88A8-E4113E0EC077}" type="datetimeFigureOut">
              <a:rPr lang="ru-RU"/>
              <a:pPr>
                <a:defRPr/>
              </a:pPr>
              <a:t>16.01.2017</a:t>
            </a:fld>
            <a:endParaRPr lang="ru-RU"/>
          </a:p>
        </p:txBody>
      </p:sp>
      <p:sp>
        <p:nvSpPr>
          <p:cNvPr id="15" name="Нижний колонтитул 4"/>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6" name="Прямоугольник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Прямоугольник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4" name="Дата 13"/>
          <p:cNvSpPr>
            <a:spLocks noGrp="1"/>
          </p:cNvSpPr>
          <p:nvPr>
            <p:ph type="dt" sz="half" idx="2"/>
          </p:nvPr>
        </p:nvSpPr>
        <p:spPr>
          <a:xfrm>
            <a:off x="5791200" y="6405563"/>
            <a:ext cx="3044825" cy="365125"/>
          </a:xfrm>
          <a:prstGeom prst="rect">
            <a:avLst/>
          </a:prstGeom>
        </p:spPr>
        <p:txBody>
          <a:bodyPr vert="horz"/>
          <a:lstStyle>
            <a:lvl1pPr algn="r" eaLnBrk="1" fontAlgn="auto" latinLnBrk="0" hangingPunct="1">
              <a:spcBef>
                <a:spcPts val="0"/>
              </a:spcBef>
              <a:spcAft>
                <a:spcPts val="0"/>
              </a:spcAft>
              <a:defRPr kumimoji="0" sz="1400" smtClean="0">
                <a:solidFill>
                  <a:srgbClr val="FFFFFF"/>
                </a:solidFill>
                <a:latin typeface="+mn-lt"/>
              </a:defRPr>
            </a:lvl1pPr>
          </a:lstStyle>
          <a:p>
            <a:pPr>
              <a:defRPr/>
            </a:pPr>
            <a:fld id="{CA8FFDF2-D23C-489E-A5C8-0D548D4A6E56}" type="datetimeFigureOut">
              <a:rPr lang="ru-RU"/>
              <a:pPr>
                <a:defRPr/>
              </a:pPr>
              <a:t>16.01.2017</a:t>
            </a:fld>
            <a:endParaRPr lang="ru-RU"/>
          </a:p>
        </p:txBody>
      </p:sp>
      <p:sp>
        <p:nvSpPr>
          <p:cNvPr id="3" name="Нижний колонтитул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defRPr>
            </a:lvl1pPr>
          </a:lstStyle>
          <a:p>
            <a:pPr>
              <a:defRPr/>
            </a:pPr>
            <a:endParaRPr lang="ru-RU"/>
          </a:p>
        </p:txBody>
      </p:sp>
      <p:sp>
        <p:nvSpPr>
          <p:cNvPr id="8" name="Прямоугольник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0" name="Прямая соединительная линия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Овал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Овал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Номер слайда 22"/>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fontAlgn="auto" latinLnBrk="0" hangingPunct="1">
              <a:spcBef>
                <a:spcPts val="0"/>
              </a:spcBef>
              <a:spcAft>
                <a:spcPts val="0"/>
              </a:spcAft>
              <a:defRPr kumimoji="0" sz="1600" smtClean="0">
                <a:solidFill>
                  <a:schemeClr val="accent3">
                    <a:shade val="75000"/>
                  </a:schemeClr>
                </a:solidFill>
                <a:latin typeface="+mn-lt"/>
              </a:defRPr>
            </a:lvl1pPr>
          </a:lstStyle>
          <a:p>
            <a:pPr>
              <a:defRPr/>
            </a:pPr>
            <a:fld id="{FD25BCAB-CEEA-4992-91F7-ED47CECEFED5}" type="slidenum">
              <a:rPr lang="ru-RU"/>
              <a:pPr>
                <a:defRPr/>
              </a:pPr>
              <a:t>‹#›</a:t>
            </a:fld>
            <a:endParaRPr lang="ru-RU"/>
          </a:p>
        </p:txBody>
      </p:sp>
      <p:sp>
        <p:nvSpPr>
          <p:cNvPr id="1038" name="Заголовок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ru-RU" smtClean="0"/>
              <a:t>Образец заголовка</a:t>
            </a:r>
            <a:endParaRPr lang="en-US" smtClean="0"/>
          </a:p>
        </p:txBody>
      </p:sp>
      <p:sp>
        <p:nvSpPr>
          <p:cNvPr id="1039" name="Текст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71" r:id="rId10"/>
    <p:sldLayoutId id="2147483681" r:id="rId11"/>
  </p:sldLayoutIdLst>
  <p:txStyles>
    <p:titleStyle>
      <a:lvl1pPr algn="ctr" rtl="0" fontAlgn="base">
        <a:spcBef>
          <a:spcPct val="0"/>
        </a:spcBef>
        <a:spcAft>
          <a:spcPct val="0"/>
        </a:spcAft>
        <a:defRPr sz="3300" kern="1200">
          <a:solidFill>
            <a:srgbClr val="7B9899"/>
          </a:solidFill>
          <a:latin typeface="+mj-lt"/>
          <a:ea typeface="+mj-ea"/>
          <a:cs typeface="+mj-cs"/>
        </a:defRPr>
      </a:lvl1pPr>
      <a:lvl2pPr algn="ctr" rtl="0" fontAlgn="base">
        <a:spcBef>
          <a:spcPct val="0"/>
        </a:spcBef>
        <a:spcAft>
          <a:spcPct val="0"/>
        </a:spcAft>
        <a:defRPr sz="3300">
          <a:solidFill>
            <a:srgbClr val="7B9899"/>
          </a:solidFill>
          <a:latin typeface="Georgia" pitchFamily="18" charset="0"/>
        </a:defRPr>
      </a:lvl2pPr>
      <a:lvl3pPr algn="ctr" rtl="0" fontAlgn="base">
        <a:spcBef>
          <a:spcPct val="0"/>
        </a:spcBef>
        <a:spcAft>
          <a:spcPct val="0"/>
        </a:spcAft>
        <a:defRPr sz="3300">
          <a:solidFill>
            <a:srgbClr val="7B9899"/>
          </a:solidFill>
          <a:latin typeface="Georgia" pitchFamily="18" charset="0"/>
        </a:defRPr>
      </a:lvl3pPr>
      <a:lvl4pPr algn="ctr" rtl="0" fontAlgn="base">
        <a:spcBef>
          <a:spcPct val="0"/>
        </a:spcBef>
        <a:spcAft>
          <a:spcPct val="0"/>
        </a:spcAft>
        <a:defRPr sz="3300">
          <a:solidFill>
            <a:srgbClr val="7B9899"/>
          </a:solidFill>
          <a:latin typeface="Georgia" pitchFamily="18" charset="0"/>
        </a:defRPr>
      </a:lvl4pPr>
      <a:lvl5pPr algn="ctr" rtl="0" fontAlgn="base">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fontAlgn="base">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fontAlgn="base">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fontAlgn="base">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fontAlgn="base">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fontAlgn="base">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714375" y="1308100"/>
            <a:ext cx="7786688" cy="5310188"/>
          </a:xfrm>
          <a:prstGeom prst="rect">
            <a:avLst/>
          </a:prstGeom>
          <a:noFill/>
          <a:ln w="9525">
            <a:noFill/>
            <a:miter lim="800000"/>
            <a:headEnd/>
            <a:tailEnd/>
          </a:ln>
        </p:spPr>
        <p:txBody>
          <a:bodyPr anchor="ctr">
            <a:spAutoFit/>
          </a:bodyPr>
          <a:lstStyle/>
          <a:p>
            <a:pPr algn="just"/>
            <a:r>
              <a:rPr lang="ru-RU">
                <a:solidFill>
                  <a:srgbClr val="424242"/>
                </a:solidFill>
                <a:latin typeface="Times New Roman" pitchFamily="18" charset="0"/>
                <a:cs typeface="Times New Roman" pitchFamily="18" charset="0"/>
              </a:rPr>
              <a:t>       При перевозке вскрышных пород железнодорожным транспортом применяется плужное, экскаваторное (мехлопатами, драглайнами, многоковшовыми экскаваторами-абзетцерами), бульдозерное, скреперное и гидравлическое отвалообразование.</a:t>
            </a:r>
            <a:endParaRPr lang="ru-RU">
              <a:latin typeface="Times New Roman" pitchFamily="18" charset="0"/>
              <a:cs typeface="Times New Roman" pitchFamily="18" charset="0"/>
            </a:endParaRPr>
          </a:p>
          <a:p>
            <a:pPr algn="just"/>
            <a:r>
              <a:rPr lang="ru-RU" b="1">
                <a:solidFill>
                  <a:srgbClr val="424242"/>
                </a:solidFill>
                <a:latin typeface="Times New Roman" pitchFamily="18" charset="0"/>
                <a:cs typeface="Times New Roman" pitchFamily="18" charset="0"/>
              </a:rPr>
              <a:t>Плужное отвалообразование</a:t>
            </a:r>
            <a:r>
              <a:rPr lang="ru-RU">
                <a:solidFill>
                  <a:srgbClr val="424242"/>
                </a:solidFill>
                <a:latin typeface="Times New Roman" pitchFamily="18" charset="0"/>
                <a:cs typeface="Times New Roman" pitchFamily="18" charset="0"/>
              </a:rPr>
              <a:t> в настоящее время ограниченно применяется на открытых горных работах: при одновременной эксплуатации большого числа тупиков и относительно малой производительности каждого из них; при складировании горной массы на косогорах; на резервных периодически используемых тупиках, когда основной объем отвальных работ выполняется экскаваторами. Для плужного отвалообразования характерна одновременная разгрузка всех думпкаров по длине локомотивосостава под откос уступа. </a:t>
            </a:r>
            <a:r>
              <a:rPr lang="ru-RU">
                <a:latin typeface="Times New Roman" pitchFamily="18" charset="0"/>
                <a:cs typeface="Times New Roman" pitchFamily="18" charset="0"/>
              </a:rPr>
              <a:t>С помощью переднего лемеха, главных боковых и откосных крыльев отвальный плуг сбрасывает породу под откос и одновременно планирует площадку новой трассы железнодорожного пути. Обычно шаг передвижки путей составляет 1,5 – 2,5 м и в отдельных случаях может достигать 4 м. Длина отвальных тупиков составляет 500 – 2500 м, высота отвалов от 7 до 25 м.</a:t>
            </a:r>
          </a:p>
          <a:p>
            <a:pPr algn="just" eaLnBrk="0" hangingPunct="0"/>
            <a:endParaRPr lang="ru-RU">
              <a:latin typeface="Times New Roman" pitchFamily="18" charset="0"/>
              <a:cs typeface="Times New Roman" pitchFamily="18" charset="0"/>
            </a:endParaRPr>
          </a:p>
          <a:p>
            <a:pPr algn="just" eaLnBrk="0" hangingPunct="0"/>
            <a:r>
              <a:rPr lang="ru-RU">
                <a:solidFill>
                  <a:srgbClr val="424242"/>
                </a:solidFill>
                <a:latin typeface="Times New Roman" pitchFamily="18" charset="0"/>
                <a:cs typeface="Times New Roman" pitchFamily="18" charset="0"/>
              </a:rPr>
              <a:t>  </a:t>
            </a:r>
          </a:p>
        </p:txBody>
      </p:sp>
      <p:sp>
        <p:nvSpPr>
          <p:cNvPr id="3" name="Прямоугольник 2"/>
          <p:cNvSpPr/>
          <p:nvPr/>
        </p:nvSpPr>
        <p:spPr>
          <a:xfrm>
            <a:off x="2357438" y="500063"/>
            <a:ext cx="4572000" cy="661987"/>
          </a:xfrm>
          <a:prstGeom prst="rect">
            <a:avLst/>
          </a:prstGeom>
        </p:spPr>
        <p:style>
          <a:lnRef idx="3">
            <a:schemeClr val="lt1"/>
          </a:lnRef>
          <a:fillRef idx="1">
            <a:schemeClr val="accent3"/>
          </a:fillRef>
          <a:effectRef idx="1">
            <a:schemeClr val="accent3"/>
          </a:effectRef>
          <a:fontRef idx="minor">
            <a:schemeClr val="lt1"/>
          </a:fontRef>
        </p:style>
        <p:txBody>
          <a:bodyPr>
            <a:spAutoFit/>
          </a:bodyPr>
          <a:lstStyle/>
          <a:p>
            <a:pPr algn="ctr"/>
            <a:r>
              <a:rPr lang="ru-RU">
                <a:solidFill>
                  <a:srgbClr val="FFFFFF"/>
                </a:solidFill>
                <a:latin typeface="Times New Roman" pitchFamily="18" charset="0"/>
                <a:cs typeface="Times New Roman" pitchFamily="18" charset="0"/>
              </a:rPr>
              <a:t>Отвалообразование при железнодорожном транспорте</a:t>
            </a:r>
            <a:r>
              <a:rPr lang="ru-RU">
                <a:solidFill>
                  <a:srgbClr val="FFFFFF"/>
                </a:solidFill>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Прямоугольник 1"/>
          <p:cNvSpPr>
            <a:spLocks noChangeArrowheads="1"/>
          </p:cNvSpPr>
          <p:nvPr/>
        </p:nvSpPr>
        <p:spPr bwMode="auto">
          <a:xfrm>
            <a:off x="642938" y="571500"/>
            <a:ext cx="4071937" cy="3970338"/>
          </a:xfrm>
          <a:prstGeom prst="rect">
            <a:avLst/>
          </a:prstGeom>
          <a:noFill/>
          <a:ln w="9525">
            <a:noFill/>
            <a:miter lim="800000"/>
            <a:headEnd/>
            <a:tailEnd/>
          </a:ln>
        </p:spPr>
        <p:txBody>
          <a:bodyPr>
            <a:spAutoFit/>
          </a:bodyPr>
          <a:lstStyle/>
          <a:p>
            <a:pPr algn="just"/>
            <a:r>
              <a:rPr lang="ru-RU">
                <a:latin typeface="Times New Roman" pitchFamily="18" charset="0"/>
                <a:cs typeface="Times New Roman" pitchFamily="18" charset="0"/>
              </a:rPr>
              <a:t>Приемная способность отвальных тупиков и их число зависят от высоты и длины плужного отвала, а также от шага передвижки.</a:t>
            </a:r>
          </a:p>
          <a:p>
            <a:pPr algn="just"/>
            <a:r>
              <a:rPr lang="ru-RU">
                <a:latin typeface="Times New Roman" pitchFamily="18" charset="0"/>
                <a:cs typeface="Times New Roman" pitchFamily="18" charset="0"/>
              </a:rPr>
              <a:t>Большое число резервных тупиков, их небольшая приемная способность, малый шаг передвижки, большой объем и дороговизна путевых работ, зависимость от климатических условий при отсыпке мягких пород в дождливый период и другие недостатки ограничивают область применения плужного отвалообразования на карьерах.</a:t>
            </a:r>
          </a:p>
        </p:txBody>
      </p:sp>
      <p:pic>
        <p:nvPicPr>
          <p:cNvPr id="14338" name="Picture 2" descr="http://ok-t.ru/helpiksorg/baza4/328578069574.files/image094.jpg"/>
          <p:cNvPicPr>
            <a:picLocks noChangeAspect="1" noChangeArrowheads="1"/>
          </p:cNvPicPr>
          <p:nvPr/>
        </p:nvPicPr>
        <p:blipFill>
          <a:blip r:embed="rId2"/>
          <a:srcRect/>
          <a:stretch>
            <a:fillRect/>
          </a:stretch>
        </p:blipFill>
        <p:spPr bwMode="auto">
          <a:xfrm>
            <a:off x="5286375" y="357188"/>
            <a:ext cx="3571875" cy="6072187"/>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643188" y="428625"/>
            <a:ext cx="4603750" cy="369888"/>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fontAlgn="auto">
              <a:spcBef>
                <a:spcPts val="0"/>
              </a:spcBef>
              <a:spcAft>
                <a:spcPts val="0"/>
              </a:spcAft>
              <a:defRPr/>
            </a:pPr>
            <a:r>
              <a:rPr lang="ru-RU" dirty="0" err="1"/>
              <a:t>Отвалообразование</a:t>
            </a:r>
            <a:r>
              <a:rPr lang="ru-RU" dirty="0"/>
              <a:t> при автотранспорте.</a:t>
            </a:r>
            <a:endParaRPr lang="ru-RU" dirty="0"/>
          </a:p>
        </p:txBody>
      </p:sp>
      <p:sp>
        <p:nvSpPr>
          <p:cNvPr id="15362" name="Прямоугольник 3"/>
          <p:cNvSpPr>
            <a:spLocks noChangeArrowheads="1"/>
          </p:cNvSpPr>
          <p:nvPr/>
        </p:nvSpPr>
        <p:spPr bwMode="auto">
          <a:xfrm>
            <a:off x="357188" y="1000125"/>
            <a:ext cx="8358187" cy="4800600"/>
          </a:xfrm>
          <a:prstGeom prst="rect">
            <a:avLst/>
          </a:prstGeom>
          <a:noFill/>
          <a:ln w="9525">
            <a:noFill/>
            <a:miter lim="800000"/>
            <a:headEnd/>
            <a:tailEnd/>
          </a:ln>
        </p:spPr>
        <p:txBody>
          <a:bodyPr>
            <a:spAutoFit/>
          </a:bodyPr>
          <a:lstStyle/>
          <a:p>
            <a:pPr algn="just"/>
            <a:r>
              <a:rPr lang="ru-RU">
                <a:latin typeface="Times New Roman" pitchFamily="18" charset="0"/>
                <a:cs typeface="Times New Roman" pitchFamily="18" charset="0"/>
              </a:rPr>
              <a:t>     Наибольшее распространение при перевозке вскрыши автотранспортом получило бульдозерное отвалообразование.</a:t>
            </a:r>
          </a:p>
          <a:p>
            <a:pPr algn="just"/>
            <a:r>
              <a:rPr lang="ru-RU">
                <a:latin typeface="Times New Roman" pitchFamily="18" charset="0"/>
                <a:cs typeface="Times New Roman" pitchFamily="18" charset="0"/>
              </a:rPr>
              <a:t>Процесс отвалообразования при автотранспорте состоит из разгрузки автомашин на верхней площадке отвального уступа, перемещения породы под откос или планировки ее на площадке, поддержания автодорог на отвале. Последние два вида работ выполняются в основном бульдозерами.</a:t>
            </a:r>
          </a:p>
          <a:p>
            <a:pPr algn="just"/>
            <a:r>
              <a:rPr lang="ru-RU">
                <a:latin typeface="Times New Roman" pitchFamily="18" charset="0"/>
                <a:cs typeface="Times New Roman" pitchFamily="18" charset="0"/>
              </a:rPr>
              <a:t>Строительство бульдозерных отвалов на равнинной местности заключается в подведении автодорог к отвальному отводу и создании первоначального отвала шириной 70—100 м и высотой 2—5 м. Отвал наращивается до проектной высоты путем послойного складирования пород. Практикуется также увеличение высоты отвала до проектной путем разгрузки автосамосвалов под откос при ширине насыпи 40—50м и подъеме 5—7%. На косогорах создается площадка для разворота автосамосвалов в полутраншее, полувыемке или на насыпи. При крутых склонах может быть сооружен эстакадный отвал с железобетонным или бутобетонным барьером.</a:t>
            </a:r>
          </a:p>
          <a:p>
            <a:pPr algn="just"/>
            <a:r>
              <a:rPr lang="ru-RU">
                <a:latin typeface="Times New Roman" pitchFamily="18" charset="0"/>
                <a:cs typeface="Times New Roman" pitchFamily="18" charset="0"/>
              </a:rPr>
              <a:t>В </a:t>
            </a:r>
            <a:r>
              <a:rPr lang="ru-RU" i="1">
                <a:latin typeface="Times New Roman" pitchFamily="18" charset="0"/>
                <a:cs typeface="Times New Roman" pitchFamily="18" charset="0"/>
              </a:rPr>
              <a:t>эксплуатационный период</a:t>
            </a:r>
            <a:r>
              <a:rPr lang="ru-RU">
                <a:latin typeface="Times New Roman" pitchFamily="18" charset="0"/>
                <a:cs typeface="Times New Roman" pitchFamily="18" charset="0"/>
              </a:rPr>
              <a:t>отвалообразование производится двумя способами:</a:t>
            </a:r>
            <a:r>
              <a:rPr lang="ru-RU" i="1">
                <a:latin typeface="Times New Roman" pitchFamily="18" charset="0"/>
                <a:cs typeface="Times New Roman" pitchFamily="18" charset="0"/>
              </a:rPr>
              <a:t>периферийным или площадным</a:t>
            </a:r>
            <a:r>
              <a:rPr lang="ru-RU">
                <a:latin typeface="Times New Roman" pitchFamily="18" charset="0"/>
                <a:cs typeface="Times New Roman" pitchFamily="18" charset="0"/>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Прямоугольник 1"/>
          <p:cNvSpPr>
            <a:spLocks noChangeArrowheads="1"/>
          </p:cNvSpPr>
          <p:nvPr/>
        </p:nvSpPr>
        <p:spPr bwMode="auto">
          <a:xfrm>
            <a:off x="357188" y="357188"/>
            <a:ext cx="8501062" cy="5908675"/>
          </a:xfrm>
          <a:prstGeom prst="rect">
            <a:avLst/>
          </a:prstGeom>
          <a:noFill/>
          <a:ln w="9525">
            <a:noFill/>
            <a:miter lim="800000"/>
            <a:headEnd/>
            <a:tailEnd/>
          </a:ln>
        </p:spPr>
        <p:txBody>
          <a:bodyPr>
            <a:spAutoFit/>
          </a:bodyPr>
          <a:lstStyle/>
          <a:p>
            <a:pPr algn="just"/>
            <a:r>
              <a:rPr lang="ru-RU">
                <a:latin typeface="Times New Roman" pitchFamily="18" charset="0"/>
                <a:cs typeface="Times New Roman" pitchFamily="18" charset="0"/>
              </a:rPr>
              <a:t>Разгрузку породы ведут непосредственно под откос уступа или на расстоянии 3–5 м от него </a:t>
            </a:r>
            <a:r>
              <a:rPr lang="ru-RU" i="1">
                <a:latin typeface="Times New Roman" pitchFamily="18" charset="0"/>
                <a:cs typeface="Times New Roman" pitchFamily="18" charset="0"/>
              </a:rPr>
              <a:t>(периферийное </a:t>
            </a:r>
            <a:r>
              <a:rPr lang="ru-RU">
                <a:latin typeface="Times New Roman" pitchFamily="18" charset="0"/>
                <a:cs typeface="Times New Roman" pitchFamily="18" charset="0"/>
              </a:rPr>
              <a:t>отвалообразование), а при неустойчивых породах – по всей площади отвала</a:t>
            </a:r>
            <a:r>
              <a:rPr lang="ru-RU" i="1">
                <a:latin typeface="Times New Roman" pitchFamily="18" charset="0"/>
                <a:cs typeface="Times New Roman" pitchFamily="18" charset="0"/>
              </a:rPr>
              <a:t>(площадное </a:t>
            </a:r>
            <a:r>
              <a:rPr lang="ru-RU">
                <a:latin typeface="Times New Roman" pitchFamily="18" charset="0"/>
                <a:cs typeface="Times New Roman" pitchFamily="18" charset="0"/>
              </a:rPr>
              <a:t>отвалообразование).</a:t>
            </a:r>
          </a:p>
          <a:p>
            <a:pPr algn="just"/>
            <a:r>
              <a:rPr lang="ru-RU">
                <a:latin typeface="Times New Roman" pitchFamily="18" charset="0"/>
                <a:cs typeface="Times New Roman" pitchFamily="18" charset="0"/>
              </a:rPr>
              <a:t>В первом случае бульдозеры перемещают породу к верхней бровке отвала, и развитие отвального фронта происходит в плане, во втором – бульдозеры ведут планировку отвала, наращивая его</a:t>
            </a:r>
            <a:r>
              <a:rPr lang="ru-RU" i="1">
                <a:latin typeface="Times New Roman" pitchFamily="18" charset="0"/>
                <a:cs typeface="Times New Roman" pitchFamily="18" charset="0"/>
              </a:rPr>
              <a:t> </a:t>
            </a:r>
            <a:r>
              <a:rPr lang="ru-RU">
                <a:latin typeface="Times New Roman" pitchFamily="18" charset="0"/>
                <a:cs typeface="Times New Roman" pitchFamily="18" charset="0"/>
              </a:rPr>
              <a:t>по вертикали. Площадное отвалообразование применяют редко, главным образом для создания первоначальных насыпей.</a:t>
            </a:r>
          </a:p>
          <a:p>
            <a:pPr algn="just"/>
            <a:r>
              <a:rPr lang="ru-RU">
                <a:latin typeface="Times New Roman" pitchFamily="18" charset="0"/>
                <a:cs typeface="Times New Roman" pitchFamily="18" charset="0"/>
              </a:rPr>
              <a:t>Высота отвальных уступов на равнине обычно составляет 30–40 м. При отсыпке взорванной скальной вскрыши на склонах высота уступов ограничена лишь устойчивостью пород. Например, на карьере «Центральный» ОАО «Апатит» высота отвала составляет 400 м. В стесненных условиях применяют многоярусные отвалы. Для обеспечения их устойчивости высота первого уступа не превышает 12–15 м. Между первым и вторым уступом в процессе их формирования поддерживают берму шириной не менее 100–150 м, а между последующими уступами – 50–100 м.</a:t>
            </a:r>
          </a:p>
          <a:p>
            <a:pPr algn="just"/>
            <a:r>
              <a:rPr lang="ru-RU">
                <a:latin typeface="Times New Roman" pitchFamily="18" charset="0"/>
                <a:cs typeface="Times New Roman" pitchFamily="18" charset="0"/>
              </a:rPr>
              <a:t>Безопасную разгрузку автомашины вблизи бровки обеспечивает предохранительный вал высотой не менее 0,5 диаметра колеса автосамосвала. При отсутствии породного вала запрещают подъезд таких автосамосвалов к бровке ближе, чем на 5 м или ближе расстояния, указанного в паспорте. Кроме того, поверхности бульдозерного отвала по всему фронту разгрузки на участке, ширина которого равна длине автосамосвала, придают поперечный уклон по направлению к центру, величиной не менее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AutoShape 2" descr="Frame7"/>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latin typeface="Georgia" pitchFamily="18" charset="0"/>
            </a:endParaRPr>
          </a:p>
        </p:txBody>
      </p:sp>
      <p:sp>
        <p:nvSpPr>
          <p:cNvPr id="17410" name="AutoShape 4" descr="Frame7"/>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latin typeface="Georgia" pitchFamily="18" charset="0"/>
            </a:endParaRPr>
          </a:p>
        </p:txBody>
      </p:sp>
      <p:sp>
        <p:nvSpPr>
          <p:cNvPr id="17411" name="AutoShape 6" descr="Frame7"/>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latin typeface="Georgia" pitchFamily="18" charset="0"/>
            </a:endParaRPr>
          </a:p>
        </p:txBody>
      </p:sp>
      <p:pic>
        <p:nvPicPr>
          <p:cNvPr id="17412" name="Picture 8" descr="http://ok-t.ru/helpiksorg/baza4/328578069574.files/image106.jpg"/>
          <p:cNvPicPr>
            <a:picLocks noChangeAspect="1" noChangeArrowheads="1"/>
          </p:cNvPicPr>
          <p:nvPr/>
        </p:nvPicPr>
        <p:blipFill>
          <a:blip r:embed="rId2"/>
          <a:srcRect/>
          <a:stretch>
            <a:fillRect/>
          </a:stretch>
        </p:blipFill>
        <p:spPr bwMode="auto">
          <a:xfrm>
            <a:off x="928688" y="928688"/>
            <a:ext cx="7429500" cy="5000625"/>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CD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9</TotalTime>
  <Words>517</Words>
  <PresentationFormat>Экран (4:3)</PresentationFormat>
  <Paragraphs>16</Paragraphs>
  <Slides>5</Slides>
  <Notes>0</Notes>
  <HiddenSlides>0</HiddenSlides>
  <MMClips>0</MMClips>
  <ScaleCrop>false</ScaleCrop>
  <HeadingPairs>
    <vt:vector size="6" baseType="variant">
      <vt:variant>
        <vt:lpstr>Использованные шрифты</vt:lpstr>
      </vt:variant>
      <vt:variant>
        <vt:i4>6</vt:i4>
      </vt:variant>
      <vt:variant>
        <vt:lpstr>Шаблон оформления</vt:lpstr>
      </vt:variant>
      <vt:variant>
        <vt:i4>11</vt:i4>
      </vt:variant>
      <vt:variant>
        <vt:lpstr>Заголовки слайдов</vt:lpstr>
      </vt:variant>
      <vt:variant>
        <vt:i4>5</vt:i4>
      </vt:variant>
    </vt:vector>
  </HeadingPairs>
  <TitlesOfParts>
    <vt:vector size="22" baseType="lpstr">
      <vt:lpstr>Georgia</vt:lpstr>
      <vt:lpstr>Arial</vt:lpstr>
      <vt:lpstr>Wingdings 2</vt:lpstr>
      <vt:lpstr>Wingdings</vt:lpstr>
      <vt:lpstr>Calibri</vt:lpstr>
      <vt:lpstr>Times New Roman</vt:lpstr>
      <vt:lpstr>Официальная</vt:lpstr>
      <vt:lpstr>Официальная</vt:lpstr>
      <vt:lpstr>Официальная</vt:lpstr>
      <vt:lpstr>Официальная</vt:lpstr>
      <vt:lpstr>Официальная</vt:lpstr>
      <vt:lpstr>Официальная</vt:lpstr>
      <vt:lpstr>Официальная</vt:lpstr>
      <vt:lpstr>Официальная</vt:lpstr>
      <vt:lpstr>Официальная</vt:lpstr>
      <vt:lpstr>Официальная</vt:lpstr>
      <vt:lpstr>Официальная</vt:lpstr>
      <vt:lpstr>Слайд 1</vt:lpstr>
      <vt:lpstr>Слайд 2</vt:lpstr>
      <vt:lpstr>Слайд 3</vt:lpstr>
      <vt:lpstr>Слайд 4</vt:lpstr>
      <vt:lpstr>Слайд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RMPI</cp:lastModifiedBy>
  <cp:revision>3</cp:revision>
  <dcterms:created xsi:type="dcterms:W3CDTF">2016-12-18T14:01:46Z</dcterms:created>
  <dcterms:modified xsi:type="dcterms:W3CDTF">2017-01-16T09:34:03Z</dcterms:modified>
</cp:coreProperties>
</file>